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6"/>
  </p:notesMasterIdLst>
  <p:sldIdLst>
    <p:sldId id="256" r:id="rId2"/>
    <p:sldId id="463" r:id="rId3"/>
    <p:sldId id="513" r:id="rId4"/>
    <p:sldId id="508" r:id="rId5"/>
    <p:sldId id="510" r:id="rId6"/>
    <p:sldId id="515" r:id="rId7"/>
    <p:sldId id="511" r:id="rId8"/>
    <p:sldId id="512" r:id="rId9"/>
    <p:sldId id="477" r:id="rId10"/>
    <p:sldId id="399" r:id="rId11"/>
    <p:sldId id="409" r:id="rId12"/>
    <p:sldId id="481" r:id="rId13"/>
    <p:sldId id="482" r:id="rId14"/>
    <p:sldId id="50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0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Expression Binding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Named Model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Named Model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Aggregation Binding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 descr="Event management. performance efficiency, time optimization, reminder. task and project deadline flat design element. appointment date reminding. Free Vector">
            <a:extLst>
              <a:ext uri="{FF2B5EF4-FFF2-40B4-BE49-F238E27FC236}">
                <a16:creationId xmlns:a16="http://schemas.microsoft.com/office/drawing/2014/main" id="{766CDE63-668C-4C70-9225-E025FD0C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55E650C-2AB7-48B8-92C1-0EFD9727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49" y="2734632"/>
            <a:ext cx="3562351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Expression Binding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Expression binding : - </a:t>
            </a:r>
            <a:r>
              <a:rPr lang="en-US" dirty="0"/>
              <a:t>When we bind an Expression (</a:t>
            </a:r>
            <a:r>
              <a:rPr lang="en-US" b="1" dirty="0"/>
              <a:t>{= condition ? true : false}</a:t>
            </a:r>
            <a:r>
              <a:rPr lang="en-US" dirty="0"/>
              <a:t>) with the property of a control rather binding value to a property, this is called expression binding.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If we need some calculation on model data or some sort of comparison, then expression binding is useful. </a:t>
            </a:r>
          </a:p>
          <a:p>
            <a:pPr lvl="1"/>
            <a:r>
              <a:rPr lang="en-US" dirty="0"/>
              <a:t>Syntax:</a:t>
            </a:r>
          </a:p>
          <a:p>
            <a:pPr lvl="1"/>
            <a:r>
              <a:rPr lang="en-US" dirty="0"/>
              <a:t>	numberState = “{= ${path} &gt; value ? ‘conditionForTrue’ : ‘ConditionForFalse’ }”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Use Case of Expression Binding</a:t>
            </a:r>
          </a:p>
          <a:p>
            <a:pPr lvl="1"/>
            <a:r>
              <a:rPr lang="en-US" dirty="0"/>
              <a:t>My Manager want to add a make salary field grayed(read-only) whenever the employee name is Anubhav.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The Employee Name is Anubhav, Gray out Salary field.</a:t>
            </a:r>
          </a:p>
          <a:p>
            <a:pPr lvl="1"/>
            <a:r>
              <a:rPr lang="en-US" dirty="0"/>
              <a:t>Condition – if employee name  =  Anubhav</a:t>
            </a:r>
          </a:p>
          <a:p>
            <a:pPr lvl="1"/>
            <a:r>
              <a:rPr lang="en-US" dirty="0"/>
              <a:t>Outcome – make field gray out</a:t>
            </a:r>
          </a:p>
          <a:p>
            <a:pPr lvl="1"/>
            <a:r>
              <a:rPr lang="en-US" dirty="0"/>
              <a:t>Target – Salary field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162CA4-2B7D-45D5-9541-0F1D96F59685}"/>
              </a:ext>
            </a:extLst>
          </p:cNvPr>
          <p:cNvSpPr txBox="1"/>
          <p:nvPr/>
        </p:nvSpPr>
        <p:spPr>
          <a:xfrm>
            <a:off x="261764" y="4943789"/>
            <a:ext cx="662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To use expression binding in our application we need to add  line in the bootstrap code of UI5 in index.html</a:t>
            </a:r>
          </a:p>
          <a:p>
            <a:pPr lvl="1"/>
            <a:r>
              <a:rPr lang="en-US" b="0" i="0" dirty="0">
                <a:solidFill>
                  <a:srgbClr val="0070C0"/>
                </a:solidFill>
                <a:effectLst/>
                <a:latin typeface="ui-monospace"/>
              </a:rPr>
              <a:t>data-sap-ui-</a:t>
            </a:r>
            <a:r>
              <a:rPr lang="en-US" b="0" i="0" dirty="0" err="1">
                <a:solidFill>
                  <a:srgbClr val="0070C0"/>
                </a:solidFill>
                <a:effectLst/>
                <a:latin typeface="ui-monospace"/>
              </a:rPr>
              <a:t>bindingSyntax</a:t>
            </a:r>
            <a:r>
              <a:rPr lang="en-US" b="0" i="0" dirty="0">
                <a:effectLst/>
                <a:latin typeface="ui-monospace"/>
              </a:rPr>
              <a:t>=</a:t>
            </a:r>
            <a:r>
              <a:rPr lang="en-US" b="0" i="0" dirty="0">
                <a:solidFill>
                  <a:srgbClr val="FF0000"/>
                </a:solidFill>
                <a:effectLst/>
                <a:latin typeface="ui-monospace"/>
              </a:rPr>
              <a:t>"complex"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3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Concept of Named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Concept of named model comes into observation when we want to use more than one model simultaneously in one application.</a:t>
            </a:r>
            <a:br>
              <a:rPr lang="en-US" dirty="0"/>
            </a:br>
            <a:r>
              <a:rPr lang="en-US" dirty="0"/>
              <a:t>When we uses two model simultaneously the there are some conflicts arises in the application , as the second model we use will overwrite the data of the first model. So, here we use the Named Model </a:t>
            </a:r>
          </a:p>
          <a:p>
            <a:br>
              <a:rPr lang="en-US" dirty="0"/>
            </a:br>
            <a:r>
              <a:rPr lang="en-US" dirty="0"/>
              <a:t>Creation of Named Model : </a:t>
            </a:r>
          </a:p>
          <a:p>
            <a:r>
              <a:rPr lang="en-US" dirty="0"/>
              <a:t>     </a:t>
            </a:r>
            <a:r>
              <a:rPr lang="en-US" b="1" dirty="0" err="1"/>
              <a:t>sap.ui.getCore</a:t>
            </a:r>
            <a:r>
              <a:rPr lang="en-US" b="1" dirty="0"/>
              <a:t>().</a:t>
            </a:r>
            <a:r>
              <a:rPr lang="en-US" b="1" dirty="0" err="1"/>
              <a:t>setModel</a:t>
            </a:r>
            <a:r>
              <a:rPr lang="en-US" b="1" dirty="0"/>
              <a:t>(oModel2 ,  “</a:t>
            </a:r>
            <a:r>
              <a:rPr lang="en-US" b="1" dirty="0">
                <a:highlight>
                  <a:srgbClr val="FFFF00"/>
                </a:highlight>
              </a:rPr>
              <a:t>Name of the model</a:t>
            </a:r>
            <a:r>
              <a:rPr lang="en-US" b="1" dirty="0"/>
              <a:t>”) ;</a:t>
            </a:r>
          </a:p>
          <a:p>
            <a:endParaRPr lang="en-US" b="1" dirty="0"/>
          </a:p>
          <a:p>
            <a:r>
              <a:rPr lang="en-US" dirty="0"/>
              <a:t>For example : </a:t>
            </a:r>
          </a:p>
          <a:p>
            <a:r>
              <a:rPr lang="en-US" dirty="0"/>
              <a:t>     </a:t>
            </a:r>
            <a:r>
              <a:rPr lang="en-US" dirty="0" err="1"/>
              <a:t>sap.ui.getCore</a:t>
            </a:r>
            <a:r>
              <a:rPr lang="en-US" dirty="0"/>
              <a:t>().</a:t>
            </a:r>
            <a:r>
              <a:rPr lang="en-US" dirty="0" err="1"/>
              <a:t>setModel</a:t>
            </a:r>
            <a:r>
              <a:rPr lang="en-US" dirty="0"/>
              <a:t>(oModel2 , “</a:t>
            </a:r>
            <a:r>
              <a:rPr lang="en-US" dirty="0" err="1"/>
              <a:t>thanos</a:t>
            </a:r>
            <a:r>
              <a:rPr lang="en-US" dirty="0"/>
              <a:t>”);       here </a:t>
            </a:r>
            <a:r>
              <a:rPr lang="en-US" b="1" dirty="0" err="1"/>
              <a:t>thanos</a:t>
            </a:r>
            <a:r>
              <a:rPr lang="en-US" dirty="0"/>
              <a:t> is the name of the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Binding using the Named Model:</a:t>
            </a:r>
            <a:endParaRPr lang="en-US" dirty="0"/>
          </a:p>
          <a:p>
            <a:r>
              <a:rPr lang="en-US" dirty="0"/>
              <a:t>So in binding we use this name, to bind the data from the named model we use  </a:t>
            </a:r>
            <a:r>
              <a:rPr lang="en-US" dirty="0" err="1">
                <a:highlight>
                  <a:srgbClr val="00FF00"/>
                </a:highlight>
              </a:rPr>
              <a:t>modelName</a:t>
            </a:r>
            <a:r>
              <a:rPr lang="en-US" dirty="0">
                <a:highlight>
                  <a:srgbClr val="00FF00"/>
                </a:highlight>
              </a:rPr>
              <a:t>&gt;path </a:t>
            </a:r>
            <a:r>
              <a:rPr lang="en-US" dirty="0"/>
              <a:t>in binding syntax</a:t>
            </a:r>
          </a:p>
          <a:p>
            <a:endParaRPr lang="en-US" dirty="0"/>
          </a:p>
          <a:p>
            <a:r>
              <a:rPr lang="en-US" dirty="0"/>
              <a:t>For example: </a:t>
            </a:r>
          </a:p>
          <a:p>
            <a:r>
              <a:rPr lang="en-US" dirty="0"/>
              <a:t>        “{</a:t>
            </a:r>
            <a:r>
              <a:rPr lang="en-US" dirty="0" err="1"/>
              <a:t>thanos</a:t>
            </a:r>
            <a:r>
              <a:rPr lang="en-US" dirty="0"/>
              <a:t>&gt;/empStr/</a:t>
            </a:r>
            <a:r>
              <a:rPr lang="en-US" dirty="0" err="1"/>
              <a:t>empName</a:t>
            </a:r>
            <a:r>
              <a:rPr lang="en-US" dirty="0"/>
              <a:t>}” this will bind the name from </a:t>
            </a:r>
            <a:r>
              <a:rPr lang="en-US" dirty="0" err="1"/>
              <a:t>thanos</a:t>
            </a:r>
            <a:r>
              <a:rPr lang="en-US" dirty="0"/>
              <a:t> model.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EEE2A43-9A45-4978-BCDA-1B1B5BADD3C6}"/>
              </a:ext>
            </a:extLst>
          </p:cNvPr>
          <p:cNvSpPr/>
          <p:nvPr/>
        </p:nvSpPr>
        <p:spPr>
          <a:xfrm>
            <a:off x="5114925" y="3400425"/>
            <a:ext cx="209550" cy="11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4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create a Named Model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controller , we have to give the path in the createJSONModel() function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model.js we have to get the path from the controller and the using that path we have to load the data using </a:t>
            </a:r>
            <a:r>
              <a:rPr lang="en-US" dirty="0" err="1"/>
              <a:t>loadData</a:t>
            </a:r>
            <a:r>
              <a:rPr lang="en-US" dirty="0"/>
              <a:t>()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To bind the data we have to use the name of the named model.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5893B-2BE9-46DF-8E1A-AAFDBE5F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66" y="3630266"/>
            <a:ext cx="4022734" cy="199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6A546-EC86-4AB2-8B53-344DE881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228535"/>
            <a:ext cx="4829462" cy="1889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1B70C-4D8B-4953-B6A7-74D8F87AF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38" y="6078910"/>
            <a:ext cx="3033023" cy="29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Aggregation Binding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When we bind the </a:t>
            </a:r>
            <a:r>
              <a:rPr lang="en-US" b="1" dirty="0"/>
              <a:t>aggregation</a:t>
            </a:r>
            <a:r>
              <a:rPr lang="en-US" dirty="0"/>
              <a:t> of a control with the entityset of data model, it is called aggregation Binding.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The parent control (e.g. Table) is bound to the EntitySet path which is called </a:t>
            </a:r>
            <a:r>
              <a:rPr lang="en-US" b="1" dirty="0"/>
              <a:t>absolute path</a:t>
            </a:r>
            <a:r>
              <a:rPr lang="en-US" dirty="0"/>
              <a:t> and the child of the parent Control (e.g. Columns) are connected to the child properties of the EntitySet is called </a:t>
            </a:r>
            <a:r>
              <a:rPr lang="en-US" b="1" dirty="0"/>
              <a:t>relative path.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In aggregation binding, based on your model data, as many child controls will be created automatically.</a:t>
            </a: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Every Event of UI5 will trigger the </a:t>
            </a:r>
            <a:r>
              <a:rPr lang="en-US" b="1" dirty="0"/>
              <a:t>eventHandler </a:t>
            </a:r>
            <a:r>
              <a:rPr lang="en-US" dirty="0"/>
              <a:t>and we will get the Event Object as part of the event Handler. Depending on the event, the event handler object will have different parameters.</a:t>
            </a:r>
          </a:p>
          <a:p>
            <a:pPr algn="just"/>
            <a:r>
              <a:rPr lang="en-US" b="1" dirty="0"/>
              <a:t>Use Case of Aggregation Binding</a:t>
            </a:r>
          </a:p>
          <a:p>
            <a:pPr algn="just"/>
            <a:r>
              <a:rPr lang="en-US" b="0" i="0" dirty="0">
                <a:effectLst/>
              </a:rPr>
              <a:t>If we want to show a list or some data in tabular format, we need to bind a group of data. In such a case we will use aggregation binding.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A5BBFC-0F7E-46DB-8E84-AB7D9391C51D}"/>
              </a:ext>
            </a:extLst>
          </p:cNvPr>
          <p:cNvGraphicFramePr>
            <a:graphicFrameLocks noGrp="1"/>
          </p:cNvGraphicFramePr>
          <p:nvPr/>
        </p:nvGraphicFramePr>
        <p:xfrm>
          <a:off x="1012827" y="4057650"/>
          <a:ext cx="5083173" cy="148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91">
                  <a:extLst>
                    <a:ext uri="{9D8B030D-6E8A-4147-A177-3AD203B41FA5}">
                      <a16:colId xmlns:a16="http://schemas.microsoft.com/office/drawing/2014/main" val="2869649158"/>
                    </a:ext>
                  </a:extLst>
                </a:gridCol>
                <a:gridCol w="1694391">
                  <a:extLst>
                    <a:ext uri="{9D8B030D-6E8A-4147-A177-3AD203B41FA5}">
                      <a16:colId xmlns:a16="http://schemas.microsoft.com/office/drawing/2014/main" val="2344992087"/>
                    </a:ext>
                  </a:extLst>
                </a:gridCol>
                <a:gridCol w="1694391">
                  <a:extLst>
                    <a:ext uri="{9D8B030D-6E8A-4147-A177-3AD203B41FA5}">
                      <a16:colId xmlns:a16="http://schemas.microsoft.com/office/drawing/2014/main" val="3709368577"/>
                    </a:ext>
                  </a:extLst>
                </a:gridCol>
              </a:tblGrid>
              <a:tr h="366284">
                <a:tc>
                  <a:txBody>
                    <a:bodyPr/>
                    <a:lstStyle/>
                    <a:p>
                      <a:r>
                        <a:rPr lang="en-US" dirty="0"/>
                        <a:t>Emp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95872"/>
                  </a:ext>
                </a:extLst>
              </a:tr>
              <a:tr h="37137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{empId}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{empName}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{salary}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527764"/>
                  </a:ext>
                </a:extLst>
              </a:tr>
              <a:tr h="3713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368548"/>
                  </a:ext>
                </a:extLst>
              </a:tr>
              <a:tr h="3713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1573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4247A6-8F07-4BC4-91AB-71A134B8D773}"/>
              </a:ext>
            </a:extLst>
          </p:cNvPr>
          <p:cNvSpPr txBox="1"/>
          <p:nvPr/>
        </p:nvSpPr>
        <p:spPr>
          <a:xfrm>
            <a:off x="1012827" y="3688318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= {/empTab}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EBCB2-C65B-41BE-914A-9510879C7A62}"/>
              </a:ext>
            </a:extLst>
          </p:cNvPr>
          <p:cNvSpPr txBox="1"/>
          <p:nvPr/>
        </p:nvSpPr>
        <p:spPr>
          <a:xfrm>
            <a:off x="8086725" y="3573375"/>
            <a:ext cx="3293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 “empTab”: [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      “empId”: 50,</a:t>
            </a:r>
          </a:p>
          <a:p>
            <a:r>
              <a:rPr lang="en-US" dirty="0"/>
              <a:t>	      “empName”: “Jay”,</a:t>
            </a:r>
          </a:p>
          <a:p>
            <a:r>
              <a:rPr lang="en-US" dirty="0"/>
              <a:t>	       “salary”: 9500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       ]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A523DBC-325A-4EB7-9001-39562FA0E3A8}"/>
              </a:ext>
            </a:extLst>
          </p:cNvPr>
          <p:cNvCxnSpPr>
            <a:cxnSpLocks/>
          </p:cNvCxnSpPr>
          <p:nvPr/>
        </p:nvCxnSpPr>
        <p:spPr>
          <a:xfrm rot="10800000">
            <a:off x="2886076" y="3838576"/>
            <a:ext cx="5495925" cy="219075"/>
          </a:xfrm>
          <a:prstGeom prst="bentConnector3">
            <a:avLst>
              <a:gd name="adj1" fmla="val 1915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7CE35D-3C83-4DA9-97D6-0855E152EE62}"/>
              </a:ext>
            </a:extLst>
          </p:cNvPr>
          <p:cNvSpPr txBox="1"/>
          <p:nvPr/>
        </p:nvSpPr>
        <p:spPr>
          <a:xfrm>
            <a:off x="4448175" y="3488169"/>
            <a:ext cx="25241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Absolute path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D6FB186-A098-443F-B8D8-057F06ABE769}"/>
              </a:ext>
            </a:extLst>
          </p:cNvPr>
          <p:cNvCxnSpPr/>
          <p:nvPr/>
        </p:nvCxnSpPr>
        <p:spPr>
          <a:xfrm rot="10800000" flipV="1">
            <a:off x="1809750" y="4619624"/>
            <a:ext cx="7562850" cy="1323975"/>
          </a:xfrm>
          <a:prstGeom prst="bentConnector3">
            <a:avLst>
              <a:gd name="adj1" fmla="val 2342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766AB6-F930-4B8B-8A9E-C469CFC460B2}"/>
              </a:ext>
            </a:extLst>
          </p:cNvPr>
          <p:cNvCxnSpPr/>
          <p:nvPr/>
        </p:nvCxnSpPr>
        <p:spPr>
          <a:xfrm flipV="1">
            <a:off x="1809750" y="4797848"/>
            <a:ext cx="0" cy="1145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B08C63E-050D-402A-9A3F-CED8451957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33750" y="4866035"/>
            <a:ext cx="6038851" cy="846647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A8D25F-39E9-4924-A431-1430FD72B977}"/>
              </a:ext>
            </a:extLst>
          </p:cNvPr>
          <p:cNvCxnSpPr>
            <a:cxnSpLocks/>
          </p:cNvCxnSpPr>
          <p:nvPr/>
        </p:nvCxnSpPr>
        <p:spPr>
          <a:xfrm flipV="1">
            <a:off x="3333750" y="4797848"/>
            <a:ext cx="0" cy="919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EE3C166-971F-4155-97FF-F962EBB0D0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00650" y="5181599"/>
            <a:ext cx="4171951" cy="190930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B3BF2E-6E3A-4FB0-B21C-C593E8A92116}"/>
              </a:ext>
            </a:extLst>
          </p:cNvPr>
          <p:cNvCxnSpPr>
            <a:cxnSpLocks/>
          </p:cNvCxnSpPr>
          <p:nvPr/>
        </p:nvCxnSpPr>
        <p:spPr>
          <a:xfrm flipV="1">
            <a:off x="5200650" y="4772441"/>
            <a:ext cx="0" cy="600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17BABD-E700-40C5-B16B-6EB93663BD5E}"/>
              </a:ext>
            </a:extLst>
          </p:cNvPr>
          <p:cNvSpPr txBox="1"/>
          <p:nvPr/>
        </p:nvSpPr>
        <p:spPr>
          <a:xfrm>
            <a:off x="4448175" y="6048374"/>
            <a:ext cx="164782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Relative Paths</a:t>
            </a:r>
          </a:p>
        </p:txBody>
      </p:sp>
    </p:spTree>
    <p:extLst>
      <p:ext uri="{BB962C8B-B14F-4D97-AF65-F5344CB8AC3E}">
        <p14:creationId xmlns:p14="http://schemas.microsoft.com/office/powerpoint/2010/main" val="254798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DDFFD-37F2-4E8B-9869-7EC439C0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592421"/>
            <a:ext cx="9922100" cy="36731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F7B4EF-0FA6-4899-B513-68A14CD05D5C}"/>
              </a:ext>
            </a:extLst>
          </p:cNvPr>
          <p:cNvCxnSpPr/>
          <p:nvPr/>
        </p:nvCxnSpPr>
        <p:spPr>
          <a:xfrm>
            <a:off x="5419725" y="952500"/>
            <a:ext cx="2362200" cy="904875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189C256-3B14-496D-AE8C-756E69B5DFFF}"/>
              </a:ext>
            </a:extLst>
          </p:cNvPr>
          <p:cNvCxnSpPr/>
          <p:nvPr/>
        </p:nvCxnSpPr>
        <p:spPr>
          <a:xfrm rot="10800000" flipV="1">
            <a:off x="2714625" y="952499"/>
            <a:ext cx="2838450" cy="828675"/>
          </a:xfrm>
          <a:prstGeom prst="bentConnector3">
            <a:avLst>
              <a:gd name="adj1" fmla="val 10033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11EE41-1995-4696-95A7-E4AD09043603}"/>
              </a:ext>
            </a:extLst>
          </p:cNvPr>
          <p:cNvSpPr txBox="1"/>
          <p:nvPr/>
        </p:nvSpPr>
        <p:spPr>
          <a:xfrm>
            <a:off x="3519487" y="663303"/>
            <a:ext cx="380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Absolute Path : Connecting parent to parent 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215188F-3544-498E-BEE4-3BFFA942A2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9525" y="2257420"/>
            <a:ext cx="4267200" cy="239875"/>
          </a:xfrm>
          <a:prstGeom prst="bentConnector3">
            <a:avLst>
              <a:gd name="adj1" fmla="val 10022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A2C3F0-E227-4DF2-8C71-E8DAC58185DD}"/>
              </a:ext>
            </a:extLst>
          </p:cNvPr>
          <p:cNvSpPr txBox="1"/>
          <p:nvPr/>
        </p:nvSpPr>
        <p:spPr>
          <a:xfrm>
            <a:off x="4423360" y="1791349"/>
            <a:ext cx="283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Relative Path : connecting child to child respective to parent control</a:t>
            </a:r>
          </a:p>
        </p:txBody>
      </p:sp>
    </p:spTree>
    <p:extLst>
      <p:ext uri="{BB962C8B-B14F-4D97-AF65-F5344CB8AC3E}">
        <p14:creationId xmlns:p14="http://schemas.microsoft.com/office/powerpoint/2010/main" val="301112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586345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7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16806</TotalTime>
  <Words>787</Words>
  <Application>Microsoft Office PowerPoint</Application>
  <PresentationFormat>Widescreen</PresentationFormat>
  <Paragraphs>119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ui-monospace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755</cp:revision>
  <dcterms:created xsi:type="dcterms:W3CDTF">2016-07-10T03:33:26Z</dcterms:created>
  <dcterms:modified xsi:type="dcterms:W3CDTF">2022-02-23T14:06:20Z</dcterms:modified>
</cp:coreProperties>
</file>